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4"/>
  </p:sldMasterIdLst>
  <p:notesMasterIdLst>
    <p:notesMasterId r:id="rId21"/>
  </p:notesMasterIdLst>
  <p:sldIdLst>
    <p:sldId id="367" r:id="rId5"/>
    <p:sldId id="368" r:id="rId6"/>
    <p:sldId id="369" r:id="rId7"/>
    <p:sldId id="370" r:id="rId8"/>
    <p:sldId id="372" r:id="rId9"/>
    <p:sldId id="373" r:id="rId10"/>
    <p:sldId id="380" r:id="rId11"/>
    <p:sldId id="375" r:id="rId12"/>
    <p:sldId id="378" r:id="rId13"/>
    <p:sldId id="381" r:id="rId14"/>
    <p:sldId id="382" r:id="rId15"/>
    <p:sldId id="383" r:id="rId16"/>
    <p:sldId id="384" r:id="rId17"/>
    <p:sldId id="376" r:id="rId18"/>
    <p:sldId id="377"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A9716-B453-480A-BAB7-3070BDB31EFD}" v="26" dt="2024-10-27T13:54:16.737"/>
    <p1510:client id="{56F6D8B5-C06E-4B30-A04B-5B09D34B084C}" v="2" dt="2024-10-27T14:31:2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2" d="100"/>
          <a:sy n="102" d="100"/>
        </p:scale>
        <p:origin x="72" y="125"/>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liton" userId="372f47b9d0b89987" providerId="LiveId" clId="{56F6D8B5-C06E-4B30-A04B-5B09D34B084C}"/>
    <pc:docChg chg="custSel modSld">
      <pc:chgData name="Naveen Cliton" userId="372f47b9d0b89987" providerId="LiveId" clId="{56F6D8B5-C06E-4B30-A04B-5B09D34B084C}" dt="2024-10-27T14:31:43.219" v="64" actId="1076"/>
      <pc:docMkLst>
        <pc:docMk/>
      </pc:docMkLst>
      <pc:sldChg chg="modSp mod">
        <pc:chgData name="Naveen Cliton" userId="372f47b9d0b89987" providerId="LiveId" clId="{56F6D8B5-C06E-4B30-A04B-5B09D34B084C}" dt="2024-10-27T14:29:43.230" v="40" actId="20577"/>
        <pc:sldMkLst>
          <pc:docMk/>
          <pc:sldMk cId="2370717497" sldId="367"/>
        </pc:sldMkLst>
        <pc:spChg chg="mod">
          <ac:chgData name="Naveen Cliton" userId="372f47b9d0b89987" providerId="LiveId" clId="{56F6D8B5-C06E-4B30-A04B-5B09D34B084C}" dt="2024-10-27T14:29:43.230" v="40" actId="20577"/>
          <ac:spMkLst>
            <pc:docMk/>
            <pc:sldMk cId="2370717497" sldId="367"/>
            <ac:spMk id="7" creationId="{5FD0626E-7FFA-F384-1DF5-056574800B20}"/>
          </ac:spMkLst>
        </pc:spChg>
      </pc:sldChg>
      <pc:sldChg chg="addSp delSp modSp mod delAnim modAnim">
        <pc:chgData name="Naveen Cliton" userId="372f47b9d0b89987" providerId="LiveId" clId="{56F6D8B5-C06E-4B30-A04B-5B09D34B084C}" dt="2024-10-27T14:31:43.219" v="64" actId="1076"/>
        <pc:sldMkLst>
          <pc:docMk/>
          <pc:sldMk cId="1979684172" sldId="375"/>
        </pc:sldMkLst>
        <pc:spChg chg="mod">
          <ac:chgData name="Naveen Cliton" userId="372f47b9d0b89987" providerId="LiveId" clId="{56F6D8B5-C06E-4B30-A04B-5B09D34B084C}" dt="2024-10-27T14:30:47.446" v="58" actId="5793"/>
          <ac:spMkLst>
            <pc:docMk/>
            <pc:sldMk cId="1979684172" sldId="375"/>
            <ac:spMk id="3" creationId="{00000000-0000-0000-0000-000000000000}"/>
          </ac:spMkLst>
        </pc:spChg>
        <pc:picChg chg="del mod">
          <ac:chgData name="Naveen Cliton" userId="372f47b9d0b89987" providerId="LiveId" clId="{56F6D8B5-C06E-4B30-A04B-5B09D34B084C}" dt="2024-10-27T14:30:44.421" v="57" actId="478"/>
          <ac:picMkLst>
            <pc:docMk/>
            <pc:sldMk cId="1979684172" sldId="375"/>
            <ac:picMk id="4" creationId="{00000000-0000-0000-0000-000000000000}"/>
          </ac:picMkLst>
        </pc:picChg>
        <pc:picChg chg="add mod">
          <ac:chgData name="Naveen Cliton" userId="372f47b9d0b89987" providerId="LiveId" clId="{56F6D8B5-C06E-4B30-A04B-5B09D34B084C}" dt="2024-10-27T14:31:43.219" v="64" actId="1076"/>
          <ac:picMkLst>
            <pc:docMk/>
            <pc:sldMk cId="1979684172" sldId="375"/>
            <ac:picMk id="5" creationId="{2E403A60-55F7-8DEC-5FD6-A9F21D2F2F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BF06D3-496D-4060-A653-877D7024FA53}" type="datetime1">
              <a:rPr lang="en-IN" smtClean="0"/>
              <a:pPr/>
              <a:t>28-10-2024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B32F7-61FD-4AEA-AB6C-7DB97F8C93E5}"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B32F7-61FD-4AEA-AB6C-7DB97F8C93E5}"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32F7-61FD-4AEA-AB6C-7DB97F8C93E5}"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4B32F7-61FD-4AEA-AB6C-7DB97F8C93E5}" type="datetimeFigureOut">
              <a:rPr lang="en-US" smtClean="0"/>
              <a:t>10/28/2024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24A776-A3BC-47A4-B5CC-982739B1579C}" type="slidenum">
              <a:rPr lang="en-US" smtClean="0"/>
              <a:t>‹#›</a:t>
            </a:fld>
            <a:endParaRPr lang="en-US"/>
          </a:p>
        </p:txBody>
      </p:sp>
      <p:sp>
        <p:nvSpPr>
          <p:cNvPr id="7" name="Rectangle 6">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8" name="Rectangle 7">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055C93-3B68-7B2F-D1BC-57DBBDF9047B}"/>
              </a:ext>
            </a:extLst>
          </p:cNvPr>
          <p:cNvPicPr>
            <a:picLocks noChangeAspect="1"/>
          </p:cNvPicPr>
          <p:nvPr userDrawn="1"/>
        </p:nvPicPr>
        <p:blipFill>
          <a:blip r:embed="rId15"/>
          <a:srcRect/>
          <a:stretch/>
        </p:blipFill>
        <p:spPr>
          <a:xfrm>
            <a:off x="7435308" y="29029"/>
            <a:ext cx="1245494" cy="405088"/>
          </a:xfrm>
          <a:prstGeom prst="rect">
            <a:avLst/>
          </a:prstGeom>
        </p:spPr>
      </p:pic>
      <p:sp>
        <p:nvSpPr>
          <p:cNvPr id="10" name="Rectangle 9">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drive.google.com/file/d/1MPNBglumlAsPee1DCFTZSsRvzehcbBWa/view?usp=drive_lin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985433"/>
          </a:xfrm>
          <a:prstGeom prst="rect">
            <a:avLst/>
          </a:prstGeom>
          <a:noFill/>
        </p:spPr>
        <p:txBody>
          <a:bodyPr wrap="square">
            <a:spAutoFit/>
          </a:bodyPr>
          <a:lstStyle/>
          <a:p>
            <a:pPr algn="ctr"/>
            <a:r>
              <a:rPr lang="en-US" sz="2000" b="1" dirty="0">
                <a:latin typeface="Times New Roman" pitchFamily="18" charset="0"/>
                <a:cs typeface="Times New Roman" pitchFamily="18" charset="0"/>
              </a:rPr>
              <a:t>EMPLOYEE CHURN PREDICTION</a:t>
            </a:r>
            <a:endParaRPr lang="en-US" sz="2000" dirty="0">
              <a:latin typeface="Times New Roman" pitchFamily="18" charset="0"/>
              <a:cs typeface="Times New Roman" pitchFamily="18" charset="0"/>
            </a:endParaRPr>
          </a:p>
          <a:p>
            <a:endParaRPr lang="en-US" sz="1400" dirty="0"/>
          </a:p>
          <a:p>
            <a:r>
              <a:rPr lang="en-US" sz="1400" b="1" dirty="0">
                <a:latin typeface="Times New Roman" pitchFamily="18" charset="0"/>
                <a:cs typeface="Times New Roman" pitchFamily="18" charset="0"/>
              </a:rPr>
              <a:t>     Team :  </a:t>
            </a:r>
            <a:r>
              <a:rPr lang="en-US" b="1" dirty="0">
                <a:latin typeface="Times New Roman" pitchFamily="18" charset="0"/>
                <a:cs typeface="Times New Roman" pitchFamily="18" charset="0"/>
              </a:rPr>
              <a:t>NAVEEN CLITON A</a:t>
            </a:r>
            <a:r>
              <a:rPr lang="en-US" sz="1400" dirty="0">
                <a:latin typeface="Times New Roman" pitchFamily="18" charset="0"/>
                <a:cs typeface="Times New Roman" pitchFamily="18" charset="0"/>
              </a:rPr>
              <a:t>			</a:t>
            </a:r>
            <a:r>
              <a:rPr lang="en-US" sz="1400" b="1" dirty="0">
                <a:latin typeface="Times New Roman" pitchFamily="18" charset="0"/>
                <a:cs typeface="Times New Roman" pitchFamily="18" charset="0"/>
              </a:rPr>
              <a:t>     Guide</a:t>
            </a:r>
            <a:r>
              <a:rPr lang="en-US" sz="1400" dirty="0">
                <a:latin typeface="Times New Roman" pitchFamily="18" charset="0"/>
                <a:cs typeface="Times New Roman" pitchFamily="18" charset="0"/>
              </a:rPr>
              <a:t>: P.RAJA</a:t>
            </a:r>
          </a:p>
          <a:p>
            <a:r>
              <a:rPr lang="en-US" sz="1400" dirty="0">
                <a:latin typeface="Times New Roman" pitchFamily="18" charset="0"/>
                <a:cs typeface="Times New Roman" pitchFamily="18" charset="0"/>
              </a:rPr>
              <a:t>	</a:t>
            </a:r>
            <a:r>
              <a:rPr lang="en-US" dirty="0">
                <a:latin typeface="Times New Roman" pitchFamily="18" charset="0"/>
                <a:cs typeface="Times New Roman" pitchFamily="18" charset="0"/>
              </a:rPr>
              <a:t>naveencliton9138@gmail.com</a:t>
            </a:r>
            <a:r>
              <a:rPr lang="en-US" sz="1400" dirty="0">
                <a:latin typeface="Times New Roman" pitchFamily="18" charset="0"/>
                <a:cs typeface="Times New Roman" pitchFamily="18" charset="0"/>
              </a:rPr>
              <a:t>     </a:t>
            </a:r>
            <a:r>
              <a:rPr lang="en-US" sz="1100" dirty="0">
                <a:latin typeface="Times New Roman" pitchFamily="18" charset="0"/>
                <a:cs typeface="Times New Roman" pitchFamily="18" charset="0"/>
              </a:rPr>
              <a:t>                       (Master trainer </a:t>
            </a:r>
            <a:r>
              <a:rPr lang="en-US" sz="1100" dirty="0" err="1">
                <a:latin typeface="Times New Roman" pitchFamily="18" charset="0"/>
                <a:cs typeface="Times New Roman" pitchFamily="18" charset="0"/>
              </a:rPr>
              <a:t>edunet</a:t>
            </a:r>
            <a:r>
              <a:rPr lang="en-US" sz="1100" dirty="0">
                <a:latin typeface="Times New Roman" pitchFamily="18" charset="0"/>
                <a:cs typeface="Times New Roman" pitchFamily="18" charset="0"/>
              </a:rPr>
              <a:t> foundation)</a:t>
            </a:r>
            <a:endParaRPr lang="en-US" sz="1400" dirty="0">
              <a:latin typeface="Times New Roman" pitchFamily="18" charset="0"/>
              <a:cs typeface="Times New Roman" pitchFamily="18" charset="0"/>
            </a:endParaRPr>
          </a:p>
          <a:p>
            <a:r>
              <a:rPr lang="en-US" dirty="0">
                <a:latin typeface="Times New Roman" pitchFamily="18" charset="0"/>
                <a:cs typeface="Times New Roman" pitchFamily="18" charset="0"/>
              </a:rPr>
              <a:t>	 912421114305</a:t>
            </a:r>
          </a:p>
          <a:p>
            <a:r>
              <a:rPr lang="en-US" dirty="0">
                <a:latin typeface="Times New Roman" pitchFamily="18" charset="0"/>
                <a:cs typeface="Times New Roman" pitchFamily="18" charset="0"/>
              </a:rPr>
              <a:t>	0201CE2AC18774CA5F64FF334CE05F43 (aut2291240008)</a:t>
            </a:r>
          </a:p>
          <a:p>
            <a:r>
              <a:rPr lang="en-US" dirty="0">
                <a:latin typeface="Times New Roman" pitchFamily="18" charset="0"/>
                <a:cs typeface="Times New Roman" pitchFamily="18" charset="0"/>
              </a:rPr>
              <a:t>	</a:t>
            </a:r>
          </a:p>
          <a:p>
            <a:r>
              <a:rPr lang="en-US" sz="1400" dirty="0"/>
              <a:t>	</a:t>
            </a:r>
          </a:p>
          <a:p>
            <a:r>
              <a:rPr lang="en-US" sz="1400" dirty="0"/>
              <a:t>	</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158148"/>
          </a:xfrm>
        </p:spPr>
        <p:txBody>
          <a:bodyPr>
            <a:normAutofit fontScale="90000"/>
          </a:bodyPr>
          <a:lstStyle/>
          <a:p>
            <a:r>
              <a:rPr lang="en-US" dirty="0"/>
              <a:t>					</a:t>
            </a:r>
            <a:br>
              <a:rPr lang="en-US" dirty="0"/>
            </a:br>
            <a:br>
              <a:rPr lang="en-US" dirty="0"/>
            </a:br>
            <a:br>
              <a:rPr lang="en-US" dirty="0"/>
            </a:br>
            <a:r>
              <a:rPr lang="en-US" dirty="0"/>
              <a:t>					</a:t>
            </a:r>
            <a:br>
              <a:rPr lang="en-US" dirty="0"/>
            </a:br>
            <a:r>
              <a:rPr lang="en-US" dirty="0"/>
              <a:t>					</a:t>
            </a:r>
            <a:br>
              <a:rPr lang="en-US" dirty="0"/>
            </a:br>
            <a:r>
              <a:rPr lang="en-US" dirty="0"/>
              <a:t>					</a:t>
            </a:r>
            <a:r>
              <a:rPr lang="en-US" b="1" dirty="0">
                <a:latin typeface="Times New Roman" pitchFamily="18" charset="0"/>
                <a:cs typeface="Times New Roman" pitchFamily="18" charset="0"/>
              </a:rPr>
              <a:t>CORRECTION MATRIX</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ELBOW METHOD OPTIONAL K</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8DF31FDB-3459-DC8A-3BA8-B0FFCC5DE8C7}"/>
              </a:ext>
            </a:extLst>
          </p:cNvPr>
          <p:cNvPicPr>
            <a:picLocks noChangeAspect="1"/>
          </p:cNvPicPr>
          <p:nvPr/>
        </p:nvPicPr>
        <p:blipFill>
          <a:blip r:embed="rId2"/>
          <a:stretch>
            <a:fillRect/>
          </a:stretch>
        </p:blipFill>
        <p:spPr>
          <a:xfrm>
            <a:off x="311700" y="445024"/>
            <a:ext cx="3985980" cy="3728025"/>
          </a:xfrm>
          <a:prstGeom prst="rect">
            <a:avLst/>
          </a:prstGeom>
        </p:spPr>
      </p:pic>
      <p:pic>
        <p:nvPicPr>
          <p:cNvPr id="8" name="Picture 7">
            <a:extLst>
              <a:ext uri="{FF2B5EF4-FFF2-40B4-BE49-F238E27FC236}">
                <a16:creationId xmlns:a16="http://schemas.microsoft.com/office/drawing/2014/main" id="{ABAF6DC3-2F1B-7DEF-3C78-85FA7DE996C5}"/>
              </a:ext>
            </a:extLst>
          </p:cNvPr>
          <p:cNvPicPr>
            <a:picLocks noChangeAspect="1"/>
          </p:cNvPicPr>
          <p:nvPr/>
        </p:nvPicPr>
        <p:blipFill>
          <a:blip r:embed="rId3"/>
          <a:stretch>
            <a:fillRect/>
          </a:stretch>
        </p:blipFill>
        <p:spPr>
          <a:xfrm>
            <a:off x="4687039" y="445025"/>
            <a:ext cx="4387624" cy="3631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23454"/>
            <a:ext cx="8832300" cy="4268585"/>
          </a:xfrm>
        </p:spPr>
        <p:txBody>
          <a:bodyPr>
            <a:normAutofit/>
          </a:bodyPr>
          <a:lstStyle/>
          <a:p>
            <a:r>
              <a:rPr lang="en-US" b="1" dirty="0">
                <a:latin typeface="Times New Roman" pitchFamily="18" charset="0"/>
                <a:cs typeface="Times New Roman" pitchFamily="18" charset="0"/>
              </a:rPr>
              <a:t>ROC CURVE</a:t>
            </a: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A6B31C79-CFCF-4972-B34F-2EC27B4C339B}"/>
              </a:ext>
            </a:extLst>
          </p:cNvPr>
          <p:cNvPicPr>
            <a:picLocks noChangeAspect="1"/>
          </p:cNvPicPr>
          <p:nvPr/>
        </p:nvPicPr>
        <p:blipFill>
          <a:blip r:embed="rId2"/>
          <a:stretch>
            <a:fillRect/>
          </a:stretch>
        </p:blipFill>
        <p:spPr>
          <a:xfrm>
            <a:off x="108130" y="442501"/>
            <a:ext cx="4255960" cy="3893278"/>
          </a:xfrm>
          <a:prstGeom prst="rect">
            <a:avLst/>
          </a:prstGeom>
        </p:spPr>
      </p:pic>
      <p:pic>
        <p:nvPicPr>
          <p:cNvPr id="7" name="Picture 6">
            <a:extLst>
              <a:ext uri="{FF2B5EF4-FFF2-40B4-BE49-F238E27FC236}">
                <a16:creationId xmlns:a16="http://schemas.microsoft.com/office/drawing/2014/main" id="{975A8DEB-86EC-869E-4DE1-37C9A444BA94}"/>
              </a:ext>
            </a:extLst>
          </p:cNvPr>
          <p:cNvPicPr>
            <a:picLocks noChangeAspect="1"/>
          </p:cNvPicPr>
          <p:nvPr/>
        </p:nvPicPr>
        <p:blipFill>
          <a:blip r:embed="rId3"/>
          <a:stretch>
            <a:fillRect/>
          </a:stretch>
        </p:blipFill>
        <p:spPr>
          <a:xfrm>
            <a:off x="4442274" y="442501"/>
            <a:ext cx="4705424" cy="3893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4A04-E82F-776C-D25D-19BC887ACDA4}"/>
              </a:ext>
            </a:extLst>
          </p:cNvPr>
          <p:cNvSpPr>
            <a:spLocks noGrp="1"/>
          </p:cNvSpPr>
          <p:nvPr>
            <p:ph type="title"/>
          </p:nvPr>
        </p:nvSpPr>
        <p:spPr>
          <a:xfrm>
            <a:off x="457200" y="480060"/>
            <a:ext cx="8564880" cy="4335779"/>
          </a:xfrm>
        </p:spPr>
        <p:txBody>
          <a:bodyPr/>
          <a:lstStyle/>
          <a:p>
            <a:endParaRPr lang="en-US" dirty="0"/>
          </a:p>
        </p:txBody>
      </p:sp>
      <p:pic>
        <p:nvPicPr>
          <p:cNvPr id="4" name="Picture 3">
            <a:extLst>
              <a:ext uri="{FF2B5EF4-FFF2-40B4-BE49-F238E27FC236}">
                <a16:creationId xmlns:a16="http://schemas.microsoft.com/office/drawing/2014/main" id="{AAD9F1BF-A8CC-DA4E-8826-7012D711A1C1}"/>
              </a:ext>
            </a:extLst>
          </p:cNvPr>
          <p:cNvPicPr>
            <a:picLocks noChangeAspect="1"/>
          </p:cNvPicPr>
          <p:nvPr/>
        </p:nvPicPr>
        <p:blipFill>
          <a:blip r:embed="rId2"/>
          <a:stretch>
            <a:fillRect/>
          </a:stretch>
        </p:blipFill>
        <p:spPr>
          <a:xfrm>
            <a:off x="556071" y="579120"/>
            <a:ext cx="4078858" cy="3619500"/>
          </a:xfrm>
          <a:prstGeom prst="rect">
            <a:avLst/>
          </a:prstGeom>
        </p:spPr>
      </p:pic>
      <p:pic>
        <p:nvPicPr>
          <p:cNvPr id="6" name="Picture 5">
            <a:extLst>
              <a:ext uri="{FF2B5EF4-FFF2-40B4-BE49-F238E27FC236}">
                <a16:creationId xmlns:a16="http://schemas.microsoft.com/office/drawing/2014/main" id="{6A507C7F-3BC1-A50E-A598-D4B4267F12C9}"/>
              </a:ext>
            </a:extLst>
          </p:cNvPr>
          <p:cNvPicPr>
            <a:picLocks noChangeAspect="1"/>
          </p:cNvPicPr>
          <p:nvPr/>
        </p:nvPicPr>
        <p:blipFill>
          <a:blip r:embed="rId3"/>
          <a:stretch>
            <a:fillRect/>
          </a:stretch>
        </p:blipFill>
        <p:spPr>
          <a:xfrm>
            <a:off x="4882725" y="529590"/>
            <a:ext cx="3891559" cy="3718560"/>
          </a:xfrm>
          <a:prstGeom prst="rect">
            <a:avLst/>
          </a:prstGeom>
        </p:spPr>
      </p:pic>
    </p:spTree>
    <p:extLst>
      <p:ext uri="{BB962C8B-B14F-4D97-AF65-F5344CB8AC3E}">
        <p14:creationId xmlns:p14="http://schemas.microsoft.com/office/powerpoint/2010/main" val="64619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9889-71EC-E45B-DD69-9136B9AD4739}"/>
              </a:ext>
            </a:extLst>
          </p:cNvPr>
          <p:cNvSpPr>
            <a:spLocks noGrp="1"/>
          </p:cNvSpPr>
          <p:nvPr>
            <p:ph type="title"/>
          </p:nvPr>
        </p:nvSpPr>
        <p:spPr>
          <a:xfrm>
            <a:off x="457200" y="205978"/>
            <a:ext cx="8427720" cy="4571762"/>
          </a:xfrm>
        </p:spPr>
        <p:txBody>
          <a:bodyPr/>
          <a:lstStyle/>
          <a:p>
            <a:endParaRPr lang="en-US" dirty="0"/>
          </a:p>
        </p:txBody>
      </p:sp>
      <p:pic>
        <p:nvPicPr>
          <p:cNvPr id="3074" name="Picture 2">
            <a:extLst>
              <a:ext uri="{FF2B5EF4-FFF2-40B4-BE49-F238E27FC236}">
                <a16:creationId xmlns:a16="http://schemas.microsoft.com/office/drawing/2014/main" id="{7079449F-E738-8F5E-EED3-19AB96E0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57318"/>
            <a:ext cx="6812280" cy="404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9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Conclusion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028700"/>
            <a:ext cx="8406273" cy="3540300"/>
          </a:xfrm>
        </p:spPr>
        <p:txBody>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the analysis of the brain tumor dataset provides valuable insights into the distribution and characteristics of various tumor types, sizes, and their demographic associations. The visualizations generated highlight key trends that can inform clinical decision-making and enhance understanding of tumor behavior. Despite certain limitations, such as potential biases and the lack of longitudinal data, the findings serve as a foundation for future research. By leveraging advanced analytical techniques and integrating diverse data sources, we can further improve diagnostic accuracy and patient care. Ultimately, this work underscores the importance of data-driven approaches in the field of medical imaging and oncology.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Future Scope</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389600"/>
            <a:ext cx="8281582" cy="3179400"/>
          </a:xfrm>
        </p:spPr>
        <p:txBody>
          <a:bodyPr/>
          <a:lstStyle/>
          <a:p>
            <a:pPr marL="152396"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Future work should focus on conducting longitudinal studies to track tumor progression and patient outcomes over time, providing deeper insights into the dynamics of brain tumors. Integrating additional data sources, such as genetic information and treatment histories, will enhance the analysis and understanding of tumor characteristics and patient responses. Implementing advanced machine learning algorithms for predictive modeling could improve diagnostic accuracy and identify potential risk factors. Additionally, exploring imaging data alongside demographic information will create a more comprehensive model for tumor analysis. Finally, collaboration with medical professionals is essential to validate findings and ensure their practical applicability in clinical settings.</a:t>
            </a:r>
          </a:p>
          <a:p>
            <a:pPr marL="152396" indent="0" algn="just">
              <a:buNone/>
            </a:pPr>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OUTLINE</a:t>
            </a:r>
            <a:endParaRPr lang="en-US" sz="900" b="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itchFamily="18" charset="0"/>
                <a:ea typeface="Times New Roman" panose="02020603050405020304" pitchFamily="18" charset="0"/>
                <a:cs typeface="Times New Roman" pitchFamily="18" charset="0"/>
              </a:rPr>
              <a:t>Abstract of the Project</a:t>
            </a:r>
            <a:endParaRPr lang="en-IN" sz="1800" dirty="0">
              <a:solidFill>
                <a:schemeClr val="tx1"/>
              </a:solidFill>
              <a:latin typeface="Times New Roman" pitchFamily="18" charset="0"/>
              <a:ea typeface="Times New Roman" panose="02020603050405020304" pitchFamily="18" charset="0"/>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itchFamily="18" charset="0"/>
                <a:ea typeface="+mn-lt"/>
                <a:cs typeface="Times New Roman"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Abstract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236518"/>
            <a:ext cx="8364709" cy="3332482"/>
          </a:xfrm>
        </p:spPr>
        <p:txBody>
          <a:bodyPr/>
          <a:lstStyle/>
          <a:p>
            <a:pPr algn="just"/>
            <a:r>
              <a:rPr lang="en-US" sz="1800" dirty="0"/>
              <a:t>The application of AI in medical imaging analysis has revolutionized the field of radiology by enabling automated diagnosis and improved interpretation of medical images such as X-rays, MRIs, and CT scans. This technology is utilized by leading healthcare companies to enhance diagnostic accuracy, streamline workflows, and prioritize critical cases. Despite its significant potential, challenges remain in terms of data quality, biases, and integrating diverse data sources for comprehensive analysis. Future research aims to address these limitations by incorporating advanced machine learning techniques, longitudinal studies, and additional data such as genetic and treatment information to further improve patient outcomes and the precision of medical imaging.</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699" y="555600"/>
            <a:ext cx="8666045" cy="755700"/>
          </a:xfrm>
        </p:spPr>
        <p:txBody>
          <a:bodyPr/>
          <a:lstStyle/>
          <a:p>
            <a:r>
              <a:rPr lang="en-US" sz="2400" b="1" dirty="0">
                <a:solidFill>
                  <a:srgbClr val="002060"/>
                </a:solidFill>
                <a:latin typeface="Times New Roman" pitchFamily="18" charset="0"/>
                <a:cs typeface="Times New Roman" pitchFamily="18" charset="0"/>
              </a:rPr>
              <a:t>Problem</a:t>
            </a:r>
            <a:r>
              <a:rPr lang="en-US" sz="1400" b="1" dirty="0">
                <a:solidFill>
                  <a:schemeClr val="accent1"/>
                </a:solidFill>
                <a:latin typeface="Times New Roman" pitchFamily="18" charset="0"/>
                <a:cs typeface="Times New Roman" pitchFamily="18" charset="0"/>
              </a:rPr>
              <a:t> </a:t>
            </a:r>
            <a:r>
              <a:rPr lang="en-US" sz="2400" b="1" dirty="0">
                <a:solidFill>
                  <a:srgbClr val="002060"/>
                </a:solidFill>
                <a:latin typeface="Times New Roman" pitchFamily="18" charset="0"/>
                <a:cs typeface="Times New Roman" pitchFamily="18" charset="0"/>
              </a:rPr>
              <a:t>Statement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479009" cy="3179400"/>
          </a:xfrm>
        </p:spPr>
        <p:txBody>
          <a:bodyPr/>
          <a:lstStyle/>
          <a:p>
            <a:pPr marL="457200" marR="0" indent="457200">
              <a:lnSpc>
                <a:spcPct val="115000"/>
              </a:lnSpc>
              <a:spcBef>
                <a:spcPts val="0"/>
              </a:spcBef>
              <a:spcAft>
                <a:spcPts val="1000"/>
              </a:spcAft>
            </a:pPr>
            <a:r>
              <a:rPr lang="en-US" dirty="0">
                <a:latin typeface="Times New Roman" pitchFamily="18" charset="0"/>
                <a:cs typeface="Times New Roman"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 of the Medical Imaging Analysis project is to develop advanced AI models that automate the diagnosis and analysis of medical images, such as X-rays and MRIs. These models aim to accurately detect abnormalities, thereby enhancing the diagnostic capabilities of radiologists and facilitating more efficient interpretations. By leveraging machine learning and deep learning techniques, this project seeks to improve diagnostic accuracy, reduce processing time, and support clinical decision-making, ultimately leading to better patient outcomes and streamlined healthcare delivery.</a:t>
            </a:r>
          </a:p>
          <a:p>
            <a:pPr algn="just">
              <a:buNone/>
            </a:pPr>
            <a:endParaRPr lang="en-US" sz="140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699" y="555600"/>
            <a:ext cx="8437445"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Proposed Solution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001949"/>
            <a:ext cx="8375100" cy="3567051"/>
          </a:xfrm>
        </p:spPr>
        <p:txBody>
          <a:bodyPr/>
          <a:lstStyle/>
          <a:p>
            <a:pPr algn="just"/>
            <a:r>
              <a:rPr lang="en-US" sz="1800" dirty="0"/>
              <a:t>The proposed solution involves developing an AI-based system for automated medical imaging analysis to assist radiologists in diagnosing and interpreting medical images more accurately and efficiently. This system would utilize advanced deep learning algorithms to detect abnormalities in imaging modalities such as X-rays, MRIs, and CT scans, highlighting potential issues for further review by clinicians. By integrating diverse datasets, including imaging data, patient demographics, and clinical history, the solution aims to provide a comprehensive analysis that supports personalized treatment decisions. The system would also incorporate continuous learning capabilities to improve diagnostic performance over time as more data becomes available, ultimately enhancing patient outcomes and optimizing radiology workflows.</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699" y="555600"/>
            <a:ext cx="8634873"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 Placeholder 3"/>
          <p:cNvSpPr>
            <a:spLocks noGrp="1"/>
          </p:cNvSpPr>
          <p:nvPr>
            <p:ph type="body" idx="1"/>
          </p:nvPr>
        </p:nvSpPr>
        <p:spPr>
          <a:xfrm>
            <a:off x="311699" y="1070264"/>
            <a:ext cx="8499791" cy="3498736"/>
          </a:xfrm>
        </p:spPr>
        <p:txBody>
          <a:bodyPr/>
          <a:lstStyle/>
          <a:p>
            <a:pPr lvl="2" algn="ctr">
              <a:buNone/>
            </a:pPr>
            <a:r>
              <a:rPr lang="en-US" sz="1600" b="1" dirty="0">
                <a:latin typeface="Times New Roman" pitchFamily="18" charset="0"/>
                <a:cs typeface="Times New Roman" pitchFamily="18" charset="0"/>
              </a:rPr>
              <a:t>Hardware</a:t>
            </a:r>
            <a:r>
              <a:rPr lang="en-IN" sz="1600" b="1" dirty="0">
                <a:latin typeface="Times New Roman" pitchFamily="18" charset="0"/>
                <a:cs typeface="Times New Roman" pitchFamily="18" charset="0"/>
              </a:rPr>
              <a:t> Requirements:</a:t>
            </a:r>
          </a:p>
          <a:p>
            <a:pPr lvl="2">
              <a:buNone/>
            </a:pP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1. Processor (CPU)</a:t>
            </a:r>
            <a:r>
              <a:rPr lang="en-IN" sz="1400" dirty="0">
                <a:latin typeface="Times New Roman" pitchFamily="18" charset="0"/>
                <a:cs typeface="Times New Roman" pitchFamily="18" charset="0"/>
              </a:rPr>
              <a:t>:</a:t>
            </a:r>
            <a:r>
              <a:rPr lang="en-US" sz="1400" dirty="0"/>
              <a:t>Multi-core processors like Intel i7/i9 or AMD Ryzen 7/9 for handling complex computations and parallel processing tasks efficiently.</a:t>
            </a:r>
          </a:p>
          <a:p>
            <a:r>
              <a:rPr lang="en-IN" sz="1400" b="1" dirty="0">
                <a:latin typeface="Times New Roman" pitchFamily="18" charset="0"/>
                <a:cs typeface="Times New Roman" pitchFamily="18" charset="0"/>
              </a:rPr>
              <a:t>2. Memory (RAM)</a:t>
            </a:r>
            <a:r>
              <a:rPr lang="en-IN" sz="1400" dirty="0">
                <a:latin typeface="Times New Roman" pitchFamily="18" charset="0"/>
                <a:cs typeface="Times New Roman" pitchFamily="18" charset="0"/>
              </a:rPr>
              <a:t>:</a:t>
            </a:r>
            <a:r>
              <a:rPr lang="en-US" sz="1400" dirty="0"/>
              <a:t>At least 32 GB of RAM, preferably 64 GB or more, to manage large datasets and support smooth multitasking.</a:t>
            </a:r>
          </a:p>
          <a:p>
            <a:r>
              <a:rPr lang="en-IN" sz="1400" b="1" dirty="0">
                <a:latin typeface="Times New Roman" pitchFamily="18" charset="0"/>
                <a:cs typeface="Times New Roman" pitchFamily="18" charset="0"/>
              </a:rPr>
              <a:t>3. Storage</a:t>
            </a:r>
            <a:r>
              <a:rPr lang="en-IN" sz="1400" dirty="0">
                <a:latin typeface="Times New Roman" pitchFamily="18" charset="0"/>
                <a:cs typeface="Times New Roman" pitchFamily="18" charset="0"/>
              </a:rPr>
              <a:t>:</a:t>
            </a:r>
            <a:r>
              <a:rPr lang="en-US" sz="1400" dirty="0"/>
              <a:t>Fast SSDs (Solid State Drives) with a minimum of 1 TB capacity for storing datasets, models, and temporary files. </a:t>
            </a:r>
            <a:r>
              <a:rPr lang="en-US" sz="1400" dirty="0" err="1"/>
              <a:t>NVMe</a:t>
            </a:r>
            <a:r>
              <a:rPr lang="en-US" sz="1400" dirty="0"/>
              <a:t> drives are preferred for faster data access.</a:t>
            </a:r>
            <a:r>
              <a:rPr lang="en-IN" sz="1400" dirty="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4. Graphics Processing Unit (GPU):</a:t>
            </a:r>
            <a:r>
              <a:rPr lang="en-US" sz="1400" dirty="0"/>
              <a:t>High-end GPUs such as NVIDIA RTX 30 series, A100, or Tesla series for accelerated deep learning model training and real-time inference.</a:t>
            </a:r>
          </a:p>
          <a:p>
            <a:r>
              <a:rPr lang="en-IN" sz="1400" b="1" dirty="0">
                <a:latin typeface="Times New Roman" pitchFamily="18" charset="0"/>
                <a:cs typeface="Times New Roman" pitchFamily="18" charset="0"/>
              </a:rPr>
              <a:t>5. Network</a:t>
            </a:r>
            <a:r>
              <a:rPr lang="en-IN" sz="1400" dirty="0">
                <a:latin typeface="Times New Roman" pitchFamily="18" charset="0"/>
                <a:cs typeface="Times New Roman" pitchFamily="18" charset="0"/>
              </a:rPr>
              <a:t>:</a:t>
            </a:r>
            <a:r>
              <a:rPr lang="en-US" sz="1400" dirty="0"/>
              <a:t>High-speed Ethernet (1 Gbps or higher) for efficient data transfer, especially when accessing imaging data from remote servers or cloud storage.</a:t>
            </a:r>
            <a:r>
              <a:rPr lang="en-US" b="1" dirty="0"/>
              <a:t> </a:t>
            </a:r>
            <a:endParaRPr lang="en-US"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55600"/>
            <a:ext cx="8154121" cy="351180"/>
          </a:xfrm>
        </p:spPr>
        <p:txBody>
          <a:bodyPr/>
          <a:lstStyle/>
          <a:p>
            <a:pPr algn="ctr"/>
            <a:r>
              <a:rPr lang="en-US" sz="1600" b="1" dirty="0">
                <a:latin typeface="Times New Roman" pitchFamily="18" charset="0"/>
                <a:cs typeface="Times New Roman" pitchFamily="18" charset="0"/>
              </a:rPr>
              <a:t>System requirement</a:t>
            </a:r>
          </a:p>
        </p:txBody>
      </p:sp>
      <p:sp>
        <p:nvSpPr>
          <p:cNvPr id="3" name="Text Placeholder 2"/>
          <p:cNvSpPr>
            <a:spLocks noGrp="1"/>
          </p:cNvSpPr>
          <p:nvPr>
            <p:ph type="body" idx="1"/>
          </p:nvPr>
        </p:nvSpPr>
        <p:spPr>
          <a:xfrm>
            <a:off x="311699" y="906780"/>
            <a:ext cx="8406273" cy="3817620"/>
          </a:xfrm>
        </p:spPr>
        <p:txBody>
          <a:bodyPr/>
          <a:lstStyle/>
          <a:p>
            <a:pPr marL="152396" indent="0">
              <a:buNone/>
            </a:pPr>
            <a:r>
              <a:rPr lang="en-US" b="1" dirty="0"/>
              <a:t>Operating System</a:t>
            </a:r>
            <a:r>
              <a:rPr lang="en-US" dirty="0"/>
              <a:t>:</a:t>
            </a:r>
          </a:p>
          <a:p>
            <a:pPr>
              <a:buFont typeface="Arial" panose="020B0604020202020204" pitchFamily="34" charset="0"/>
              <a:buChar char="•"/>
            </a:pPr>
            <a:r>
              <a:rPr lang="en-US" dirty="0"/>
              <a:t>Compatible with Windows 10/11, Linux (e.g., Ubuntu 20.04 or later), or macOS, with Linux often preferred for better compatibility with AI frameworks and performance.</a:t>
            </a:r>
          </a:p>
          <a:p>
            <a:pPr marL="152396" indent="0">
              <a:buNone/>
            </a:pPr>
            <a:r>
              <a:rPr lang="en-US" b="1" dirty="0"/>
              <a:t>Programming Languages</a:t>
            </a:r>
            <a:r>
              <a:rPr lang="en-US" dirty="0"/>
              <a:t>:</a:t>
            </a:r>
          </a:p>
          <a:p>
            <a:pPr>
              <a:buFont typeface="Arial" panose="020B0604020202020204" pitchFamily="34" charset="0"/>
              <a:buChar char="•"/>
            </a:pPr>
            <a:r>
              <a:rPr lang="en-US" dirty="0"/>
              <a:t>Python is essential for developing AI models, supported by libraries such as TensorFlow, </a:t>
            </a:r>
            <a:r>
              <a:rPr lang="en-US" dirty="0" err="1"/>
              <a:t>PyTorch</a:t>
            </a:r>
            <a:r>
              <a:rPr lang="en-US" dirty="0"/>
              <a:t>, and OpenCV.</a:t>
            </a:r>
          </a:p>
          <a:p>
            <a:pPr>
              <a:buFont typeface="Arial" panose="020B0604020202020204" pitchFamily="34" charset="0"/>
              <a:buChar char="•"/>
            </a:pPr>
            <a:r>
              <a:rPr lang="en-US" dirty="0"/>
              <a:t>R or MATLAB can be used for additional statistical analysis and data visualization.</a:t>
            </a:r>
          </a:p>
          <a:p>
            <a:pPr marL="152396" indent="0">
              <a:buNone/>
            </a:pPr>
            <a:r>
              <a:rPr lang="en-US" b="1" dirty="0"/>
              <a:t>AI and Machine Learning Libraries</a:t>
            </a:r>
            <a:r>
              <a:rPr lang="en-US" dirty="0"/>
              <a:t>:</a:t>
            </a:r>
          </a:p>
          <a:p>
            <a:pPr>
              <a:buFont typeface="Arial" panose="020B0604020202020204" pitchFamily="34" charset="0"/>
              <a:buChar char="•"/>
            </a:pPr>
            <a:r>
              <a:rPr lang="en-US" dirty="0"/>
              <a:t>TensorFlow or </a:t>
            </a:r>
            <a:r>
              <a:rPr lang="en-US" dirty="0" err="1"/>
              <a:t>PyTorch</a:t>
            </a:r>
            <a:r>
              <a:rPr lang="en-US" dirty="0"/>
              <a:t> for deep learning model development and training.</a:t>
            </a:r>
          </a:p>
          <a:p>
            <a:pPr>
              <a:buFont typeface="Arial" panose="020B0604020202020204" pitchFamily="34" charset="0"/>
              <a:buChar char="•"/>
            </a:pPr>
            <a:r>
              <a:rPr lang="en-US" dirty="0"/>
              <a:t>Scikit-learn for traditional machine learning algorithms.</a:t>
            </a:r>
          </a:p>
          <a:p>
            <a:pPr>
              <a:buFont typeface="Arial" panose="020B0604020202020204" pitchFamily="34" charset="0"/>
              <a:buChar char="•"/>
            </a:pPr>
            <a:r>
              <a:rPr lang="en-US" dirty="0" err="1"/>
              <a:t>Keras</a:t>
            </a:r>
            <a:r>
              <a:rPr lang="en-US" dirty="0"/>
              <a:t> for simplified deep learning model creation.</a:t>
            </a:r>
          </a:p>
          <a:p>
            <a:pPr marL="152396" indent="0">
              <a:buNone/>
            </a:pPr>
            <a:r>
              <a:rPr lang="en-US" b="1" dirty="0"/>
              <a:t>Medical Imaging Libraries</a:t>
            </a:r>
            <a:r>
              <a:rPr lang="en-US" dirty="0"/>
              <a:t>:</a:t>
            </a:r>
          </a:p>
          <a:p>
            <a:pPr>
              <a:buFont typeface="Arial" panose="020B0604020202020204" pitchFamily="34" charset="0"/>
              <a:buChar char="•"/>
            </a:pPr>
            <a:r>
              <a:rPr lang="en-US" dirty="0" err="1"/>
              <a:t>SimpleITK</a:t>
            </a:r>
            <a:r>
              <a:rPr lang="en-US" dirty="0"/>
              <a:t> or </a:t>
            </a:r>
            <a:r>
              <a:rPr lang="en-US" dirty="0" err="1"/>
              <a:t>Pydicom</a:t>
            </a:r>
            <a:r>
              <a:rPr lang="en-US" dirty="0"/>
              <a:t> for handling medical imaging formats like DICOM.</a:t>
            </a:r>
          </a:p>
          <a:p>
            <a:pPr>
              <a:buFont typeface="Arial" panose="020B0604020202020204" pitchFamily="34" charset="0"/>
              <a:buChar char="•"/>
            </a:pPr>
            <a:r>
              <a:rPr lang="en-US" dirty="0" err="1"/>
              <a:t>Numpy</a:t>
            </a:r>
            <a:r>
              <a:rPr lang="en-US" dirty="0"/>
              <a:t> and </a:t>
            </a:r>
            <a:r>
              <a:rPr lang="en-US" dirty="0" err="1"/>
              <a:t>Scipy</a:t>
            </a:r>
            <a:r>
              <a:rPr lang="en-US" dirty="0"/>
              <a:t> for numerical computations and image processing tasks.</a:t>
            </a:r>
          </a:p>
          <a:p>
            <a:pPr marL="152396" indent="0">
              <a:buNone/>
            </a:pPr>
            <a:r>
              <a:rPr lang="en-US" b="1" dirty="0"/>
              <a:t>Data Management Software</a:t>
            </a:r>
            <a:r>
              <a:rPr lang="en-US" dirty="0"/>
              <a:t>:</a:t>
            </a:r>
          </a:p>
          <a:p>
            <a:pPr>
              <a:buFont typeface="Arial" panose="020B0604020202020204" pitchFamily="34" charset="0"/>
              <a:buChar char="•"/>
            </a:pPr>
            <a:r>
              <a:rPr lang="en-US" dirty="0"/>
              <a:t>Database management systems like MySQL, PostgreSQL, or MongoDB for storing medical image metadata and patient data.</a:t>
            </a:r>
          </a:p>
          <a:p>
            <a:pPr>
              <a:buFont typeface="Arial" panose="020B0604020202020204" pitchFamily="34" charset="0"/>
              <a:buChar char="•"/>
            </a:pPr>
            <a:r>
              <a:rPr lang="en-US" dirty="0"/>
              <a:t>Cloud storage solutions or local file systems for storing large imaging datasets.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152396" indent="0">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8281582"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Live Demo of Project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271191" cy="3179400"/>
          </a:xfrm>
        </p:spPr>
        <p:txBody>
          <a:bodyPr/>
          <a:lstStyle/>
          <a:p>
            <a:pPr marL="152396" indent="0">
              <a:buNone/>
            </a:pP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52396" indent="0">
              <a:buNone/>
            </a:pPr>
            <a:r>
              <a:rPr lang="en-US" dirty="0">
                <a:hlinkClick r:id="rId4"/>
              </a:rPr>
              <a:t>https://drive.google.com/file/d/1MPNBglumlAsPee1DCFTZSsRvzehcbBWa/view?usp=drive</a:t>
            </a:r>
            <a:r>
              <a:rPr lang="en-US">
                <a:hlinkClick r:id="rId4"/>
              </a:rPr>
              <a:t>_link</a:t>
            </a:r>
            <a:r>
              <a:rPr lang="en-US"/>
              <a:t> </a:t>
            </a:r>
            <a:endParaRPr lang="en-US" dirty="0"/>
          </a:p>
        </p:txBody>
      </p:sp>
      <p:pic>
        <p:nvPicPr>
          <p:cNvPr id="5" name="WhatsApp Video 2024-10-27 at 18.34.51_4728d368">
            <a:hlinkClick r:id="" action="ppaction://media"/>
            <a:extLst>
              <a:ext uri="{FF2B5EF4-FFF2-40B4-BE49-F238E27FC236}">
                <a16:creationId xmlns:a16="http://schemas.microsoft.com/office/drawing/2014/main" id="{2E403A60-55F7-8DEC-5FD6-A9F21D2F2F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983" y="1281925"/>
            <a:ext cx="7419108" cy="2579649"/>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1700" y="555600"/>
            <a:ext cx="8354318" cy="755700"/>
          </a:xfrm>
        </p:spPr>
        <p:txBody>
          <a:bodyPr/>
          <a:lstStyle/>
          <a:p>
            <a:br>
              <a:rPr lang="en-US" b="1" dirty="0">
                <a:solidFill>
                  <a:srgbClr val="002060"/>
                </a:solidFill>
                <a:latin typeface="Arial" panose="020B0604020202020204" pitchFamily="34" charset="0"/>
                <a:cs typeface="Arial" panose="020B0604020202020204" pitchFamily="34" charset="0"/>
              </a:rPr>
            </a:br>
            <a:r>
              <a:rPr lang="en-US" b="1" dirty="0">
                <a:solidFill>
                  <a:srgbClr val="002060"/>
                </a:solidFill>
                <a:latin typeface="Times New Roman" pitchFamily="18" charset="0"/>
                <a:cs typeface="Times New Roman" pitchFamily="18" charset="0"/>
              </a:rPr>
              <a:t>Video of Project Demo</a:t>
            </a:r>
            <a:br>
              <a:rPr lang="en-IN" b="1" dirty="0">
                <a:solidFill>
                  <a:srgbClr val="002060"/>
                </a:solidFill>
                <a:latin typeface="Arial" panose="020B0604020202020204" pitchFamily="34" charset="0"/>
                <a:cs typeface="Arial" panose="020B0604020202020204" pitchFamily="34" charset="0"/>
              </a:rPr>
            </a:br>
            <a:endParaRPr lang="en-US" dirty="0"/>
          </a:p>
        </p:txBody>
      </p:sp>
      <p:sp>
        <p:nvSpPr>
          <p:cNvPr id="10" name="Text Placeholder 9"/>
          <p:cNvSpPr>
            <a:spLocks noGrp="1"/>
          </p:cNvSpPr>
          <p:nvPr>
            <p:ph type="body" idx="1"/>
          </p:nvPr>
        </p:nvSpPr>
        <p:spPr>
          <a:xfrm>
            <a:off x="198121" y="835005"/>
            <a:ext cx="8457506" cy="3733996"/>
          </a:xfrm>
        </p:spPr>
        <p:txBody>
          <a:bodyPr/>
          <a:lstStyle/>
          <a:p>
            <a:pPr lvl="8" algn="ctr">
              <a:buNone/>
            </a:pPr>
            <a:endParaRPr lang="en-US" dirty="0"/>
          </a:p>
          <a:p>
            <a:pPr lvl="8" algn="ctr">
              <a:buNone/>
            </a:pPr>
            <a:endParaRPr lang="en-US" dirty="0"/>
          </a:p>
          <a:p>
            <a:pPr lvl="8" algn="ctr">
              <a:buNone/>
            </a:pPr>
            <a:r>
              <a:rPr lang="en-US" b="1" dirty="0">
                <a:latin typeface="Times New Roman" pitchFamily="18" charset="0"/>
                <a:cs typeface="Times New Roman" pitchFamily="18" charset="0"/>
              </a:rPr>
              <a:t>                                    PLOT DISTRIBUTION OF TURMOR TYPES</a:t>
            </a:r>
          </a:p>
        </p:txBody>
      </p:sp>
      <p:pic>
        <p:nvPicPr>
          <p:cNvPr id="3" name="Picture 2">
            <a:extLst>
              <a:ext uri="{FF2B5EF4-FFF2-40B4-BE49-F238E27FC236}">
                <a16:creationId xmlns:a16="http://schemas.microsoft.com/office/drawing/2014/main" id="{799CA671-F5AF-64F9-D162-547CA5DCA9A2}"/>
              </a:ext>
            </a:extLst>
          </p:cNvPr>
          <p:cNvPicPr>
            <a:picLocks noChangeAspect="1"/>
          </p:cNvPicPr>
          <p:nvPr/>
        </p:nvPicPr>
        <p:blipFill>
          <a:blip r:embed="rId2"/>
          <a:stretch>
            <a:fillRect/>
          </a:stretch>
        </p:blipFill>
        <p:spPr>
          <a:xfrm>
            <a:off x="311700" y="933451"/>
            <a:ext cx="3260307" cy="3432810"/>
          </a:xfrm>
          <a:prstGeom prst="rect">
            <a:avLst/>
          </a:prstGeom>
        </p:spPr>
      </p:pic>
    </p:spTree>
    <p:extLst>
      <p:ext uri="{BB962C8B-B14F-4D97-AF65-F5344CB8AC3E}">
        <p14:creationId xmlns:p14="http://schemas.microsoft.com/office/powerpoint/2010/main" val="312414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TotalTime>
  <Words>1086</Words>
  <Application>Microsoft Office PowerPoint</Application>
  <PresentationFormat>On-screen Show (16:9)</PresentationFormat>
  <Paragraphs>122</Paragraphs>
  <Slides>16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PowerPoint Presentation</vt:lpstr>
      <vt:lpstr>PowerPoint Presentation</vt:lpstr>
      <vt:lpstr>Abstract</vt:lpstr>
      <vt:lpstr>Problem Statement</vt:lpstr>
      <vt:lpstr>Proposed Solution</vt:lpstr>
      <vt:lpstr>System Architecture</vt:lpstr>
      <vt:lpstr>System requirement</vt:lpstr>
      <vt:lpstr>Live Demo of Project</vt:lpstr>
      <vt:lpstr> Video of Project Demo </vt:lpstr>
      <vt:lpstr>                         CORRECTION MATRIX          ELBOW METHOD OPTIONAL K       </vt:lpstr>
      <vt:lpstr>ROC CURVE</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Naveen Cliton</cp:lastModifiedBy>
  <cp:revision>15</cp:revision>
  <dcterms:modified xsi:type="dcterms:W3CDTF">2024-10-28T13:45:19Z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